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4" r:id="rId3"/>
    <p:sldId id="285" r:id="rId4"/>
    <p:sldId id="292" r:id="rId5"/>
    <p:sldId id="302" r:id="rId6"/>
    <p:sldId id="303" r:id="rId7"/>
    <p:sldId id="301" r:id="rId8"/>
    <p:sldId id="293" r:id="rId9"/>
    <p:sldId id="304" r:id="rId10"/>
    <p:sldId id="305" r:id="rId11"/>
    <p:sldId id="306" r:id="rId12"/>
    <p:sldId id="307" r:id="rId13"/>
    <p:sldId id="297" r:id="rId14"/>
    <p:sldId id="299" r:id="rId15"/>
    <p:sldId id="300" r:id="rId16"/>
    <p:sldId id="295" r:id="rId17"/>
    <p:sldId id="296" r:id="rId18"/>
    <p:sldId id="298" r:id="rId19"/>
    <p:sldId id="288" r:id="rId20"/>
    <p:sldId id="308" r:id="rId21"/>
    <p:sldId id="286" r:id="rId22"/>
    <p:sldId id="287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5"/>
    <a:srgbClr val="E2004B"/>
    <a:srgbClr val="5A5A5D"/>
    <a:srgbClr val="9E9E9E"/>
    <a:srgbClr val="222C37"/>
    <a:srgbClr val="000000"/>
    <a:srgbClr val="FFFFFF"/>
    <a:srgbClr val="00BAD4"/>
    <a:srgbClr val="8AC249"/>
    <a:srgbClr val="CDD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5282" autoAdjust="0"/>
  </p:normalViewPr>
  <p:slideViewPr>
    <p:cSldViewPr snapToGrid="0" showGuides="1">
      <p:cViewPr>
        <p:scale>
          <a:sx n="115" d="100"/>
          <a:sy n="115" d="100"/>
        </p:scale>
        <p:origin x="42" y="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5-02T00:26:27.899" idx="2">
    <p:pos x="1528" y="1021"/>
    <p:text>Rephrase, sounds weird.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5-02T00:28:47.154" idx="3">
    <p:pos x="707" y="1438"/>
    <p:text>Remove auto capitalizing :)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SL-ShaderPrograms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explain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with</a:t>
            </a:r>
            <a:r>
              <a:rPr lang="es-MX" dirty="0" smtClean="0"/>
              <a:t> a </a:t>
            </a:r>
            <a:r>
              <a:rPr lang="es-MX" dirty="0" err="1" smtClean="0"/>
              <a:t>Unity</a:t>
            </a:r>
            <a:r>
              <a:rPr lang="es-MX" dirty="0" smtClean="0"/>
              <a:t> demo, </a:t>
            </a:r>
            <a:r>
              <a:rPr lang="es-MX" dirty="0" err="1" smtClean="0"/>
              <a:t>however</a:t>
            </a:r>
            <a:r>
              <a:rPr lang="es-MX" dirty="0" smtClean="0"/>
              <a:t> </a:t>
            </a: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important</a:t>
            </a:r>
            <a:r>
              <a:rPr lang="es-MX" dirty="0" smtClean="0"/>
              <a:t> to </a:t>
            </a:r>
            <a:r>
              <a:rPr lang="es-MX" dirty="0" err="1" smtClean="0"/>
              <a:t>know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:</a:t>
            </a:r>
          </a:p>
          <a:p>
            <a:endParaRPr lang="es-MX" dirty="0" smtClean="0"/>
          </a:p>
          <a:p>
            <a:r>
              <a:rPr lang="es-MX" dirty="0" smtClean="0"/>
              <a:t>-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fragment</a:t>
            </a:r>
            <a:r>
              <a:rPr lang="es-MX" dirty="0" smtClean="0"/>
              <a:t>(</a:t>
            </a:r>
            <a:r>
              <a:rPr lang="es-MX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</a:t>
            </a:r>
            <a:r>
              <a:rPr lang="es-MX" dirty="0" smtClean="0"/>
              <a:t>)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program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receives</a:t>
            </a:r>
            <a:r>
              <a:rPr lang="es-MX" dirty="0" smtClean="0"/>
              <a:t> </a:t>
            </a:r>
            <a:r>
              <a:rPr lang="es-MX" dirty="0" err="1" smtClean="0"/>
              <a:t>information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a color to be </a:t>
            </a:r>
            <a:r>
              <a:rPr lang="es-MX" baseline="0" dirty="0" err="1" smtClean="0"/>
              <a:t>rendered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screen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object’s</a:t>
            </a:r>
            <a:r>
              <a:rPr lang="es-MX" baseline="0" dirty="0" smtClean="0"/>
              <a:t> Surface.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941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Unity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Demo </a:t>
            </a:r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here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en-US" sz="9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 define a “surface function” that takes any UVs or data you need as input, and fills in output structure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basically describes 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properties of the surface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(it’s albedo color, normal, emission,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specularity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etc.). You write this code in HLSL.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Shader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compiler then figures out what inputs are needed, what outputs are filled and so on, and generates actual 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vertex&amp;pixel</a:t>
            </a:r>
            <a:r>
              <a:rPr lang="en-US" sz="900" b="0" i="0" u="sng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 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shaders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as well as rendering passes to handle forward and deferred rendering.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93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When</a:t>
            </a:r>
            <a:r>
              <a:rPr lang="es-MX" dirty="0" smtClean="0"/>
              <a:t> </a:t>
            </a:r>
            <a:r>
              <a:rPr lang="es-MX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remember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dealing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;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CG, </a:t>
            </a:r>
            <a:r>
              <a:rPr lang="es-MX" baseline="0" dirty="0" err="1" smtClean="0"/>
              <a:t>invented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Nvidia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also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known</a:t>
            </a:r>
            <a:r>
              <a:rPr lang="es-MX" baseline="0" dirty="0" smtClean="0"/>
              <a:t> as C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Graphics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syntax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similar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C </a:t>
            </a:r>
            <a:r>
              <a:rPr lang="es-MX" baseline="0" dirty="0" err="1" smtClean="0"/>
              <a:t>language</a:t>
            </a:r>
            <a:r>
              <a:rPr lang="es-MX" baseline="0" dirty="0" smtClean="0"/>
              <a:t>. And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doing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heavy </a:t>
            </a:r>
            <a:r>
              <a:rPr lang="es-MX" baseline="0" dirty="0" err="1" smtClean="0"/>
              <a:t>weightlifting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calculations</a:t>
            </a:r>
            <a:r>
              <a:rPr lang="es-MX" baseline="0" dirty="0" smtClean="0"/>
              <a:t>, etc.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hand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ShaderLab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a </a:t>
            </a:r>
            <a:r>
              <a:rPr lang="es-MX" baseline="0" dirty="0" err="1" smtClean="0"/>
              <a:t>wrapper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allows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communicate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engine</a:t>
            </a:r>
            <a:r>
              <a:rPr lang="es-MX" baseline="0" dirty="0" smtClean="0"/>
              <a:t>, so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</a:t>
            </a:r>
            <a:r>
              <a:rPr lang="es-MX" baseline="0" dirty="0" err="1" smtClean="0"/>
              <a:t>modify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values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728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Here</a:t>
            </a:r>
            <a:r>
              <a:rPr lang="es-MX" dirty="0" smtClean="0"/>
              <a:t>, I </a:t>
            </a:r>
            <a:r>
              <a:rPr lang="es-MX" dirty="0" err="1" smtClean="0"/>
              <a:t>mention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features</a:t>
            </a:r>
            <a:r>
              <a:rPr lang="es-MX" dirty="0" smtClean="0"/>
              <a:t> of CG:</a:t>
            </a:r>
          </a:p>
          <a:p>
            <a:endParaRPr lang="es-MX" dirty="0" smtClean="0"/>
          </a:p>
          <a:p>
            <a:pPr marL="171450" indent="-171450">
              <a:buFontTx/>
              <a:buChar char="-"/>
            </a:pP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very</a:t>
            </a:r>
            <a:r>
              <a:rPr lang="es-MX" dirty="0" smtClean="0"/>
              <a:t> similar to </a:t>
            </a:r>
            <a:r>
              <a:rPr lang="es-MX" dirty="0" err="1" smtClean="0"/>
              <a:t>the</a:t>
            </a:r>
            <a:r>
              <a:rPr lang="es-MX" dirty="0" smtClean="0"/>
              <a:t> C </a:t>
            </a:r>
            <a:r>
              <a:rPr lang="es-MX" dirty="0" err="1" smtClean="0"/>
              <a:t>language</a:t>
            </a:r>
            <a:r>
              <a:rPr lang="es-MX" dirty="0" smtClean="0"/>
              <a:t>,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means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there</a:t>
            </a:r>
            <a:r>
              <a:rPr lang="es-MX" baseline="0" dirty="0" smtClean="0"/>
              <a:t> are no new </a:t>
            </a:r>
            <a:r>
              <a:rPr lang="es-MX" baseline="0" dirty="0" err="1" smtClean="0"/>
              <a:t>things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learn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you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before</a:t>
            </a:r>
            <a:r>
              <a:rPr lang="es-MX" baseline="0" dirty="0" smtClean="0"/>
              <a:t> in c-</a:t>
            </a:r>
            <a:r>
              <a:rPr lang="es-MX" baseline="0" dirty="0" err="1" smtClean="0"/>
              <a:t>like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There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precisions</a:t>
            </a:r>
            <a:r>
              <a:rPr lang="es-MX" baseline="0" dirty="0" smtClean="0"/>
              <a:t> to use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numbers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depending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precise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computation</a:t>
            </a:r>
            <a:r>
              <a:rPr lang="es-MX" baseline="0" dirty="0" smtClean="0"/>
              <a:t> to be,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should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select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over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We</a:t>
            </a:r>
            <a:r>
              <a:rPr lang="es-MX" baseline="0" dirty="0" smtClean="0"/>
              <a:t> can store variables in </a:t>
            </a:r>
            <a:r>
              <a:rPr lang="es-MX" baseline="0" dirty="0" err="1" smtClean="0"/>
              <a:t>different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structures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Since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mostly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colors</a:t>
            </a:r>
            <a:r>
              <a:rPr lang="es-MX" baseline="0" dirty="0" smtClean="0"/>
              <a:t>, vértices, etc.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lot’s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vectors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388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- </a:t>
            </a:r>
            <a:r>
              <a:rPr lang="es-MX" dirty="0" err="1" smtClean="0"/>
              <a:t>We</a:t>
            </a:r>
            <a:r>
              <a:rPr lang="es-MX" dirty="0" smtClean="0"/>
              <a:t> can Access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values</a:t>
            </a:r>
            <a:r>
              <a:rPr lang="es-MX" dirty="0" smtClean="0"/>
              <a:t> of </a:t>
            </a:r>
            <a:r>
              <a:rPr lang="es-MX" dirty="0" err="1" smtClean="0"/>
              <a:t>our</a:t>
            </a:r>
            <a:r>
              <a:rPr lang="es-MX" dirty="0" smtClean="0"/>
              <a:t> variables (</a:t>
            </a:r>
            <a:r>
              <a:rPr lang="es-MX" dirty="0" err="1" smtClean="0"/>
              <a:t>vectors</a:t>
            </a:r>
            <a:r>
              <a:rPr lang="es-MX" dirty="0" smtClean="0"/>
              <a:t>)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This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called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swizzling</a:t>
            </a:r>
            <a:r>
              <a:rPr lang="es-MX" baseline="0" dirty="0" smtClean="0"/>
              <a:t>, and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common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writing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smtClean="0"/>
              <a:t>-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powerfull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feature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hardwired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GPU’s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do </a:t>
            </a:r>
            <a:r>
              <a:rPr lang="es-MX" baseline="0" dirty="0" err="1" smtClean="0"/>
              <a:t>operations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leads to </a:t>
            </a:r>
            <a:r>
              <a:rPr lang="es-MX" baseline="0" dirty="0" err="1" smtClean="0"/>
              <a:t>really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fast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results</a:t>
            </a:r>
            <a:r>
              <a:rPr lang="es-MX" baseline="0" dirty="0" smtClean="0"/>
              <a:t>. In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sum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perform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float3 variables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done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73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901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full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97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12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788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37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Hello,</a:t>
            </a:r>
            <a:r>
              <a:rPr lang="en-GB" baseline="0" dirty="0" smtClean="0"/>
              <a:t> and welcome to this session about how to write custom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in Unity.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presentation is a mix of multiple books, projects and hours of research into the topic, the main goal is to provide a simple and quick overview of what programmable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are, what the goal of knowing how to work with them is and of course, how to get up and running in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writing.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is sometimes considered a difficult topic, however, it is not, and it is very fun to do!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621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Note for Translator: How do I say Q&amp;A in Japanese?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736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Thank you! </a:t>
            </a:r>
            <a:r>
              <a:rPr lang="ja-JP" altLang="en-US" sz="9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ありがとう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12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 Arturo </a:t>
            </a:r>
            <a:r>
              <a:rPr lang="en-US" dirty="0" err="1" smtClean="0"/>
              <a:t>Núñez</a:t>
            </a:r>
            <a:r>
              <a:rPr lang="en-US" dirty="0" smtClean="0"/>
              <a:t>, I work as a product evangelist for the Latin American</a:t>
            </a:r>
            <a:r>
              <a:rPr lang="en-US" baseline="0" dirty="0" smtClean="0"/>
              <a:t> region. I love games and computer graphics, in fact CG is probably my favorite part of game development. And today I want to share with you a bit of that passion.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Before we start, if there is one thing that we want to know today is that a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in the context of Unity, is simply a set of instructions that runs on the GPU (Graphics Processing Unit).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99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: </a:t>
            </a:r>
            <a:r>
              <a:rPr lang="es-MX" baseline="0" dirty="0" err="1" smtClean="0"/>
              <a:t>Animated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Grass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21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Pixel </a:t>
            </a:r>
            <a:r>
              <a:rPr lang="es-MX" dirty="0" err="1" smtClean="0"/>
              <a:t>Shader</a:t>
            </a:r>
            <a:r>
              <a:rPr lang="es-MX" dirty="0" smtClean="0"/>
              <a:t> </a:t>
            </a:r>
            <a:r>
              <a:rPr lang="es-MX" dirty="0" err="1" smtClean="0"/>
              <a:t>Example</a:t>
            </a:r>
            <a:r>
              <a:rPr lang="es-MX" dirty="0" smtClean="0"/>
              <a:t>: </a:t>
            </a:r>
            <a:r>
              <a:rPr lang="es-MX" dirty="0" err="1" smtClean="0"/>
              <a:t>Dissolve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07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process of pushing pixels to our phone’s screen, VR headsets or </a:t>
            </a:r>
            <a:r>
              <a:rPr lang="en-US" baseline="0" dirty="0" err="1" smtClean="0"/>
              <a:t>tvs</a:t>
            </a:r>
            <a:r>
              <a:rPr lang="en-US" baseline="0" dirty="0" smtClean="0"/>
              <a:t> is called rendering. In our case we focus on real time render, which basically means, our program will be generating many images per second (usually 30, 60 or 90).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Then, the process of transforming a 3D scene (even if it’s a 2D game) is very complex, however when we talk about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programming in Unity we simplify it a bit and focus mainly in the Vertex and Fragment programs in a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Replace the graphic or credit it correctly.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Rendering Pipeline</a:t>
            </a:r>
          </a:p>
          <a:p>
            <a:r>
              <a:rPr lang="en-US" dirty="0" smtClean="0"/>
              <a:t>Credit here: http://fragmentbuffer.com/gpu-performance-for-game-artists/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03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There</a:t>
            </a:r>
            <a:r>
              <a:rPr lang="es-MX" dirty="0" smtClean="0"/>
              <a:t> are </a:t>
            </a:r>
            <a:r>
              <a:rPr lang="es-MX" dirty="0" err="1" smtClean="0"/>
              <a:t>multiples</a:t>
            </a:r>
            <a:r>
              <a:rPr lang="es-MX" dirty="0" smtClean="0"/>
              <a:t> </a:t>
            </a:r>
            <a:r>
              <a:rPr lang="es-MX" dirty="0" err="1" smtClean="0"/>
              <a:t>types</a:t>
            </a:r>
            <a:r>
              <a:rPr lang="es-MX" dirty="0" smtClean="0"/>
              <a:t> of </a:t>
            </a:r>
            <a:r>
              <a:rPr lang="es-MX" dirty="0" err="1" smtClean="0"/>
              <a:t>shaders</a:t>
            </a:r>
            <a:r>
              <a:rPr lang="es-MX" dirty="0" smtClean="0"/>
              <a:t>, </a:t>
            </a:r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now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focus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available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Surface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There</a:t>
            </a:r>
            <a:r>
              <a:rPr lang="es-MX" baseline="0" dirty="0" smtClean="0"/>
              <a:t> are more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introduction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presentation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talk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about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them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11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switch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important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know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transformatin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mesh’s</a:t>
            </a:r>
            <a:r>
              <a:rPr lang="es-MX" baseline="0" dirty="0" smtClean="0"/>
              <a:t> vértices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anímate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position, color, </a:t>
            </a:r>
            <a:r>
              <a:rPr lang="es-MX" baseline="0" dirty="0" err="1" smtClean="0"/>
              <a:t>etc</a:t>
            </a:r>
            <a:r>
              <a:rPr lang="es-MX" baseline="0" dirty="0" smtClean="0"/>
              <a:t> of a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run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rasterizer</a:t>
            </a:r>
            <a:r>
              <a:rPr lang="es-MX" baseline="0" dirty="0" smtClean="0"/>
              <a:t>, to </a:t>
            </a:r>
            <a:r>
              <a:rPr lang="es-MX" baseline="0" dirty="0" err="1" smtClean="0"/>
              <a:t>tell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end</a:t>
            </a:r>
            <a:r>
              <a:rPr lang="es-MX" baseline="0" dirty="0" smtClean="0"/>
              <a:t> up as a pixel.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ith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7" y="4319226"/>
            <a:ext cx="900000" cy="327562"/>
          </a:xfrm>
          <a:prstGeom prst="rect">
            <a:avLst/>
          </a:prstGeom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00" y="903600"/>
            <a:ext cx="9614192" cy="961920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400"/>
            <a:ext cx="304715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headline purp -&gt;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00" y="4220965"/>
            <a:ext cx="3853593" cy="3855600"/>
          </a:xfrm>
          <a:prstGeom prst="rect">
            <a:avLst/>
          </a:prstGeom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00" y="-2934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eal -&gt; pu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999" y="344312"/>
            <a:ext cx="71280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0000" y="1491749"/>
            <a:ext cx="77400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00" y="-2700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noFill/>
        </p:spPr>
        <p:txBody>
          <a:bodyPr anchor="ctr" anchorCtr="0"/>
          <a:lstStyle>
            <a:lvl1pPr>
              <a:defRPr sz="48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68" y="4212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 userDrawn="1"/>
        </p:nvSpPr>
        <p:spPr>
          <a:xfrm>
            <a:off x="522089" y="437556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834"/>
                </a:solidFill>
                <a:effectLst/>
                <a:uLnTx/>
                <a:uFillTx/>
                <a:latin typeface="Arial" panose="020B0604020202020204" pitchFamily="34" charset="0"/>
                <a:ea typeface="Noto Sans CJK JP Bold"/>
                <a:cs typeface="Arial" panose="020B0604020202020204" pitchFamily="34" charset="0"/>
              </a:rPr>
              <a:t>推奨フォント</a:t>
            </a:r>
            <a:endParaRPr kumimoji="0" lang="en-US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Arial" panose="020B0604020202020204" pitchFamily="34" charset="0"/>
              <a:ea typeface="Noto Sans CJK JP Bold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834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Recommended  Font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31" name="Picture 2" descr="https://t.gyazo.com/teams/unity/9145cd32315a5d957dc0d176af816b7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3" y="1472982"/>
            <a:ext cx="3523907" cy="198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2" name="Picture 4" descr="https://t.gyazo.com/teams/unity/fbcd25b2eab2a13ad99b3f7a343d93ff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96" y="1486985"/>
            <a:ext cx="3523906" cy="1974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33" name="正方形/長方形 32"/>
          <p:cNvSpPr/>
          <p:nvPr userDrawn="1"/>
        </p:nvSpPr>
        <p:spPr>
          <a:xfrm>
            <a:off x="760942" y="1051773"/>
            <a:ext cx="3523907" cy="3757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ja-JP" sz="1600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English</a:t>
            </a:r>
            <a:r>
              <a:rPr kumimoji="1" lang="en-US" altLang="ja-JP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 : </a:t>
            </a:r>
            <a:r>
              <a:rPr kumimoji="1" lang="en-US" altLang="ja-JP" baseline="0" noProof="0" dirty="0" err="1" smtClean="0">
                <a:latin typeface="Roboto" pitchFamily="2" charset="0"/>
                <a:ea typeface="Noto Sans CJK JP Bold" panose="020B0800000000000000" pitchFamily="34" charset="-128"/>
              </a:rPr>
              <a:t>Roboto</a:t>
            </a:r>
            <a:endParaRPr kumimoji="1" lang="ja-JP" altLang="en-US" baseline="0" noProof="0" dirty="0" err="1" smtClean="0">
              <a:latin typeface="Roboto" pitchFamily="2" charset="0"/>
              <a:ea typeface="Noto Sans CJK JP Bold" panose="020B0800000000000000" pitchFamily="34" charset="-128"/>
            </a:endParaRPr>
          </a:p>
        </p:txBody>
      </p:sp>
      <p:sp>
        <p:nvSpPr>
          <p:cNvPr id="43" name="Title 1"/>
          <p:cNvSpPr txBox="1">
            <a:spLocks/>
          </p:cNvSpPr>
          <p:nvPr userDrawn="1"/>
        </p:nvSpPr>
        <p:spPr>
          <a:xfrm>
            <a:off x="760943" y="1088929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Arial" panose="020B0604020202020204" pitchFamily="34" charset="0"/>
              <a:ea typeface="Noto Sans CJK JP Bold"/>
              <a:cs typeface="Arial" panose="020B0604020202020204" pitchFamily="34" charset="0"/>
            </a:endParaRPr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907997" y="1051773"/>
            <a:ext cx="3523907" cy="3757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ja-JP" sz="1600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Japanese</a:t>
            </a:r>
            <a:r>
              <a:rPr kumimoji="1" lang="en-US" altLang="ja-JP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 : </a:t>
            </a:r>
            <a:r>
              <a:rPr kumimoji="1" lang="fr-FR" altLang="ja-JP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Noto Sans CJK JP Bold</a:t>
            </a:r>
            <a:endParaRPr kumimoji="1" lang="ja-JP" altLang="en-US" baseline="0" noProof="0" dirty="0" err="1" smtClean="0">
              <a:latin typeface="Roboto" pitchFamily="2" charset="0"/>
              <a:ea typeface="Noto Sans CJK JP Bold" panose="020B0800000000000000" pitchFamily="34" charset="-128"/>
            </a:endParaRPr>
          </a:p>
        </p:txBody>
      </p:sp>
      <p:sp>
        <p:nvSpPr>
          <p:cNvPr id="46" name="Title 1"/>
          <p:cNvSpPr txBox="1">
            <a:spLocks/>
          </p:cNvSpPr>
          <p:nvPr userDrawn="1"/>
        </p:nvSpPr>
        <p:spPr>
          <a:xfrm>
            <a:off x="522089" y="3982861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62500" lnSpcReduction="2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zip</a:t>
            </a:r>
            <a:r>
              <a:rPr kumimoji="1" lang="ja-JP" altLang="en-US" sz="24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ファイルに同梱されているフォントをインストールしてから本ファイルを開いてください。</a:t>
            </a:r>
            <a:endParaRPr kumimoji="1" lang="en-US" altLang="ja-JP" sz="2400" baseline="0" noProof="0" dirty="0" smtClean="0">
              <a:latin typeface="Roboto" pitchFamily="2" charset="0"/>
              <a:ea typeface="Noto Sans CJK JP Bold" panose="020B0800000000000000" pitchFamily="34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Open the file after installing the fonts included in the zip archive.</a:t>
            </a:r>
            <a:endParaRPr kumimoji="1" lang="ja-JP" altLang="en-US" sz="1800" baseline="0" noProof="0" dirty="0" smtClean="0">
              <a:latin typeface="Roboto" pitchFamily="2" charset="0"/>
              <a:ea typeface="Noto Sans CJK JP Bold" panose="020B0800000000000000" pitchFamily="34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491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 smtClean="0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fld id="{54E0A626-36E7-4ACB-AE94-30B8AB1B2246}" type="datetimeFigureOut">
              <a:rPr lang="en-GB" smtClean="0"/>
              <a:pPr/>
              <a:t>02/05/2017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5200"/>
            <a:ext cx="1096011" cy="32760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00" y="4687130"/>
            <a:ext cx="641236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52" r:id="rId2"/>
    <p:sldLayoutId id="2147483656" r:id="rId3"/>
    <p:sldLayoutId id="2147483651" r:id="rId4"/>
    <p:sldLayoutId id="2147483670" r:id="rId5"/>
    <p:sldLayoutId id="2147483718" r:id="rId6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sz="3600" b="1" i="0" kern="1200" baseline="0">
          <a:solidFill>
            <a:schemeClr val="bg1"/>
          </a:solidFill>
          <a:latin typeface="Roboto" charset="0"/>
          <a:ea typeface="Noto Sans CJK JP Bold" panose="020B0800000000000000" pitchFamily="34" charset="-128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kumimoji="1" sz="13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2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 baseline="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uroNereu/ShaderProgramming_10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vgshader.teachable.com/courses/shader-development-using-unity-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Fragment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Fragments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become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>
                <a:latin typeface="+mj-lt"/>
              </a:rPr>
              <a:t>P</a:t>
            </a:r>
            <a:r>
              <a:rPr lang="es-MX" dirty="0" err="1" smtClean="0">
                <a:latin typeface="+mj-lt"/>
              </a:rPr>
              <a:t>ixels</a:t>
            </a:r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Color of Pixel</a:t>
            </a:r>
          </a:p>
          <a:p>
            <a:pPr lvl="1"/>
            <a:r>
              <a:rPr lang="es-MX" dirty="0" err="1" smtClean="0">
                <a:latin typeface="+mj-lt"/>
              </a:rPr>
              <a:t>Alpha</a:t>
            </a:r>
            <a:r>
              <a:rPr lang="es-MX" dirty="0" smtClean="0">
                <a:latin typeface="+mj-lt"/>
              </a:rPr>
              <a:t> of Pixel</a:t>
            </a:r>
            <a:endParaRPr lang="es-MX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1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Surface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Auto-</a:t>
            </a:r>
            <a:r>
              <a:rPr lang="es-MX" dirty="0" err="1" smtClean="0">
                <a:latin typeface="+mj-lt"/>
              </a:rPr>
              <a:t>generated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code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approach</a:t>
            </a:r>
            <a:r>
              <a:rPr lang="es-MX" dirty="0" smtClean="0">
                <a:latin typeface="+mj-lt"/>
              </a:rPr>
              <a:t>.</a:t>
            </a:r>
          </a:p>
          <a:p>
            <a:r>
              <a:rPr lang="es-MX" dirty="0" err="1" smtClean="0">
                <a:latin typeface="+mj-lt"/>
              </a:rPr>
              <a:t>Useful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interact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with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lighting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models</a:t>
            </a:r>
            <a:r>
              <a:rPr lang="es-MX" dirty="0" smtClean="0">
                <a:latin typeface="+mj-lt"/>
              </a:rPr>
              <a:t> in a simple </a:t>
            </a:r>
            <a:r>
              <a:rPr lang="es-MX" dirty="0" err="1" smtClean="0">
                <a:latin typeface="+mj-lt"/>
              </a:rPr>
              <a:t>way</a:t>
            </a:r>
            <a:r>
              <a:rPr lang="es-MX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93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33" y="204035"/>
            <a:ext cx="2248921" cy="604378"/>
          </a:xfrm>
        </p:spPr>
        <p:txBody>
          <a:bodyPr/>
          <a:lstStyle/>
          <a:p>
            <a:r>
              <a:rPr lang="es-MX" sz="2400" dirty="0">
                <a:latin typeface="+mj-lt"/>
              </a:rPr>
              <a:t>A</a:t>
            </a:r>
            <a:r>
              <a:rPr lang="es-MX" sz="2400" dirty="0" smtClean="0">
                <a:latin typeface="+mj-lt"/>
              </a:rPr>
              <a:t> Basic </a:t>
            </a:r>
            <a:r>
              <a:rPr lang="es-MX" sz="2400" dirty="0" err="1" smtClean="0">
                <a:latin typeface="+mj-lt"/>
              </a:rPr>
              <a:t>Shader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69" y="204035"/>
            <a:ext cx="4923472" cy="45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We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program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our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shaders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using</a:t>
            </a:r>
            <a:r>
              <a:rPr lang="es-MX" dirty="0" smtClean="0">
                <a:latin typeface="+mj-lt"/>
              </a:rPr>
              <a:t>…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 (C </a:t>
            </a:r>
            <a:r>
              <a:rPr lang="es-MX" dirty="0" err="1" smtClean="0">
                <a:latin typeface="+mj-lt"/>
              </a:rPr>
              <a:t>for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Graphics</a:t>
            </a:r>
            <a:r>
              <a:rPr lang="es-MX" dirty="0" smtClean="0">
                <a:latin typeface="+mj-lt"/>
              </a:rPr>
              <a:t>)</a:t>
            </a:r>
          </a:p>
          <a:p>
            <a:r>
              <a:rPr lang="es-MX" dirty="0" err="1" smtClean="0">
                <a:latin typeface="+mj-lt"/>
              </a:rPr>
              <a:t>ShaderLab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8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smtClean="0">
                <a:latin typeface="+mj-lt"/>
              </a:rPr>
              <a:t>Similar to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“C” </a:t>
            </a:r>
            <a:r>
              <a:rPr lang="es-MX" sz="2000" dirty="0" err="1" smtClean="0">
                <a:latin typeface="+mj-lt"/>
              </a:rPr>
              <a:t>language</a:t>
            </a:r>
            <a:r>
              <a:rPr lang="es-MX" sz="2000" dirty="0" smtClean="0">
                <a:latin typeface="+mj-lt"/>
              </a:rPr>
              <a:t>.</a:t>
            </a:r>
          </a:p>
          <a:p>
            <a:r>
              <a:rPr lang="es-MX" sz="2000" dirty="0" err="1" smtClean="0">
                <a:latin typeface="+mj-lt"/>
              </a:rPr>
              <a:t>Precision</a:t>
            </a:r>
            <a:r>
              <a:rPr lang="es-MX" sz="2000" dirty="0" smtClean="0">
                <a:latin typeface="+mj-lt"/>
              </a:rPr>
              <a:t>:</a:t>
            </a:r>
            <a:endParaRPr lang="es-MX" sz="2000" dirty="0" smtClean="0">
              <a:latin typeface="+mj-lt"/>
            </a:endParaRPr>
          </a:p>
          <a:p>
            <a:pPr lvl="1"/>
            <a:r>
              <a:rPr lang="es-MX" dirty="0" err="1" smtClean="0">
                <a:latin typeface="+mj-lt"/>
              </a:rPr>
              <a:t>float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 smtClean="0">
                <a:latin typeface="+mj-lt"/>
              </a:rPr>
              <a:t>half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ixed</a:t>
            </a:r>
            <a:endParaRPr lang="es-MX" dirty="0" smtClean="0">
              <a:latin typeface="+mj-lt"/>
            </a:endParaRPr>
          </a:p>
          <a:p>
            <a:r>
              <a:rPr lang="es-MX" sz="2000" dirty="0" smtClean="0">
                <a:latin typeface="+mj-lt"/>
              </a:rPr>
              <a:t>Variables </a:t>
            </a:r>
            <a:r>
              <a:rPr lang="es-MX" sz="2000" dirty="0" err="1" smtClean="0">
                <a:latin typeface="+mj-lt"/>
              </a:rPr>
              <a:t>with</a:t>
            </a:r>
            <a:r>
              <a:rPr lang="es-MX" sz="2000" dirty="0" smtClean="0">
                <a:latin typeface="+mj-lt"/>
              </a:rPr>
              <a:t> 1, 2, 3 </a:t>
            </a:r>
            <a:r>
              <a:rPr lang="es-MX" sz="2000" dirty="0" err="1" smtClean="0">
                <a:latin typeface="+mj-lt"/>
              </a:rPr>
              <a:t>or</a:t>
            </a:r>
            <a:r>
              <a:rPr lang="es-MX" sz="2000" dirty="0" smtClean="0">
                <a:latin typeface="+mj-lt"/>
              </a:rPr>
              <a:t> 4 </a:t>
            </a:r>
            <a:r>
              <a:rPr lang="es-MX" sz="2000" dirty="0" err="1" smtClean="0">
                <a:latin typeface="+mj-lt"/>
              </a:rPr>
              <a:t>values</a:t>
            </a:r>
            <a:endParaRPr lang="es-MX" sz="2000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loat</a:t>
            </a:r>
            <a:r>
              <a:rPr lang="es-MX" dirty="0" smtClean="0">
                <a:latin typeface="+mj-lt"/>
              </a:rPr>
              <a:t> </a:t>
            </a:r>
            <a:r>
              <a:rPr lang="es-MX" dirty="0" smtClean="0">
                <a:latin typeface="+mj-lt"/>
              </a:rPr>
              <a:t>a = 10.5;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loat2 </a:t>
            </a:r>
            <a:r>
              <a:rPr lang="es-MX" dirty="0" err="1" smtClean="0">
                <a:latin typeface="+mj-lt"/>
              </a:rPr>
              <a:t>uv</a:t>
            </a:r>
            <a:r>
              <a:rPr lang="es-MX" dirty="0" smtClean="0">
                <a:latin typeface="+mj-lt"/>
              </a:rPr>
              <a:t> = float2(0.5, 0.5);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</a:t>
            </a:r>
            <a:r>
              <a:rPr lang="es-MX" dirty="0" smtClean="0">
                <a:latin typeface="+mj-lt"/>
              </a:rPr>
              <a:t>normal = float3(0.2, 0.5, 0.3);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loat4 </a:t>
            </a:r>
            <a:r>
              <a:rPr lang="es-MX" dirty="0" smtClean="0">
                <a:latin typeface="+mj-lt"/>
              </a:rPr>
              <a:t>color = float4(1, 1, 0, 1);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0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can </a:t>
            </a:r>
            <a:r>
              <a:rPr lang="es-MX" sz="2000" dirty="0" err="1" smtClean="0">
                <a:latin typeface="+mj-lt"/>
              </a:rPr>
              <a:t>access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values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using</a:t>
            </a:r>
            <a:r>
              <a:rPr lang="es-MX" sz="2000" dirty="0" smtClean="0">
                <a:latin typeface="+mj-lt"/>
              </a:rPr>
              <a:t> “</a:t>
            </a:r>
            <a:r>
              <a:rPr lang="es-MX" sz="2000" dirty="0" err="1" smtClean="0">
                <a:latin typeface="+mj-lt"/>
              </a:rPr>
              <a:t>swizzling</a:t>
            </a:r>
            <a:r>
              <a:rPr lang="es-MX" sz="2000" dirty="0" smtClean="0">
                <a:latin typeface="+mj-lt"/>
              </a:rPr>
              <a:t>”: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</a:t>
            </a:r>
            <a:r>
              <a:rPr lang="es-MX" dirty="0" smtClean="0">
                <a:latin typeface="+mj-lt"/>
              </a:rPr>
              <a:t>c = </a:t>
            </a:r>
            <a:r>
              <a:rPr lang="es-MX" dirty="0" err="1" smtClean="0">
                <a:latin typeface="+mj-lt"/>
              </a:rPr>
              <a:t>color.rgb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oat3 </a:t>
            </a:r>
            <a:r>
              <a:rPr lang="es-MX" dirty="0" smtClean="0">
                <a:latin typeface="+mj-lt"/>
              </a:rPr>
              <a:t>c = </a:t>
            </a:r>
            <a:r>
              <a:rPr lang="es-MX" dirty="0" err="1" smtClean="0">
                <a:latin typeface="+mj-lt"/>
              </a:rPr>
              <a:t>color.xyz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</a:t>
            </a:r>
            <a:r>
              <a:rPr lang="es-MX" dirty="0" smtClean="0">
                <a:latin typeface="+mj-lt"/>
              </a:rPr>
              <a:t>c = </a:t>
            </a:r>
            <a:r>
              <a:rPr lang="es-MX" dirty="0" err="1" smtClean="0">
                <a:latin typeface="+mj-lt"/>
              </a:rPr>
              <a:t>color.yx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endParaRPr lang="es-MX" sz="2000" dirty="0">
              <a:latin typeface="+mj-lt"/>
            </a:endParaRPr>
          </a:p>
          <a:p>
            <a:pPr marL="219600" lvl="1" indent="0">
              <a:buNone/>
            </a:pPr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operate</a:t>
            </a:r>
            <a:r>
              <a:rPr lang="es-MX" sz="2000" dirty="0" smtClean="0">
                <a:latin typeface="+mj-lt"/>
              </a:rPr>
              <a:t> in </a:t>
            </a:r>
            <a:r>
              <a:rPr lang="es-MX" sz="2000" dirty="0" err="1" smtClean="0">
                <a:latin typeface="+mj-lt"/>
              </a:rPr>
              <a:t>Parallel</a:t>
            </a:r>
            <a:r>
              <a:rPr lang="es-MX" sz="2000" dirty="0" smtClean="0">
                <a:latin typeface="+mj-lt"/>
              </a:rPr>
              <a:t>: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</a:t>
            </a:r>
            <a:r>
              <a:rPr lang="es-MX" dirty="0" smtClean="0">
                <a:latin typeface="+mj-lt"/>
              </a:rPr>
              <a:t>a = float3(4.5, 2.2, 3.3);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</a:t>
            </a:r>
            <a:r>
              <a:rPr lang="es-MX" dirty="0" smtClean="0">
                <a:latin typeface="+mj-lt"/>
              </a:rPr>
              <a:t>b = float3(2.5, 3.1, 1.4);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</a:t>
            </a:r>
            <a:r>
              <a:rPr lang="es-MX" dirty="0" smtClean="0">
                <a:latin typeface="+mj-lt"/>
              </a:rPr>
              <a:t>c = a + b;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171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appdata_base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appdata_base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81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appdata_full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appdata_full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texcoord1 : TEXCOORD1; // The second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tangent : TANGENT; // The tangent vector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color : COLOR; // Per-vertex color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240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SurfaceOutput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SurfaceOutput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Albedo</a:t>
            </a:r>
            <a:r>
              <a:rPr lang="en-US" dirty="0" smtClean="0">
                <a:latin typeface="+mj-lt"/>
              </a:rPr>
              <a:t>; //Just the diffuse color.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Normal; </a:t>
            </a:r>
            <a:r>
              <a:rPr lang="en-US" dirty="0" smtClean="0">
                <a:latin typeface="+mj-lt"/>
              </a:rPr>
              <a:t> //Tangent space normal, if written.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Emission; </a:t>
            </a:r>
            <a:r>
              <a:rPr lang="en-US" dirty="0" smtClean="0">
                <a:latin typeface="+mj-lt"/>
              </a:rPr>
              <a:t>//Emission value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Specular; </a:t>
            </a:r>
            <a:r>
              <a:rPr lang="en-US" dirty="0" smtClean="0">
                <a:latin typeface="+mj-lt"/>
              </a:rPr>
              <a:t> //Specular power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Gloss; </a:t>
            </a:r>
            <a:r>
              <a:rPr lang="en-US" dirty="0" smtClean="0">
                <a:latin typeface="+mj-lt"/>
              </a:rPr>
              <a:t> //Specular intensity.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Alpha; </a:t>
            </a:r>
            <a:r>
              <a:rPr lang="en-US" dirty="0" smtClean="0">
                <a:latin typeface="+mj-lt"/>
              </a:rPr>
              <a:t>//Alpha value for transparency.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569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Slides and demo Project</a:t>
            </a:r>
            <a:r>
              <a:rPr lang="en-GB" sz="2000" dirty="0">
                <a:latin typeface="+mj-lt"/>
              </a:rPr>
              <a:t>: </a:t>
            </a:r>
            <a:endParaRPr lang="en-GB" sz="2000" dirty="0" smtClean="0">
              <a:latin typeface="+mj-lt"/>
            </a:endParaRPr>
          </a:p>
          <a:p>
            <a:pPr lvl="1"/>
            <a:r>
              <a:rPr lang="en-GB" dirty="0">
                <a:latin typeface="+mj-lt"/>
                <a:hlinkClick r:id="rId3"/>
              </a:rPr>
              <a:t>https://</a:t>
            </a:r>
            <a:r>
              <a:rPr lang="en-GB" dirty="0" smtClean="0">
                <a:latin typeface="+mj-lt"/>
                <a:hlinkClick r:id="rId3"/>
              </a:rPr>
              <a:t>github.com/ArturoNereu/ShaderProgramming_101</a:t>
            </a:r>
            <a:endParaRPr lang="en-GB" dirty="0" smtClean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err="1" smtClean="0">
                <a:latin typeface="+mj-lt"/>
              </a:rPr>
              <a:t>Shader</a:t>
            </a:r>
            <a:r>
              <a:rPr lang="en-GB" sz="2000" dirty="0" smtClean="0">
                <a:latin typeface="+mj-lt"/>
              </a:rPr>
              <a:t> Programming online course: </a:t>
            </a:r>
          </a:p>
          <a:p>
            <a:pPr lvl="1"/>
            <a:r>
              <a:rPr lang="en-GB" dirty="0">
                <a:latin typeface="+mj-lt"/>
                <a:hlinkClick r:id="rId4"/>
              </a:rPr>
              <a:t>http://</a:t>
            </a:r>
            <a:r>
              <a:rPr lang="en-GB" dirty="0" smtClean="0">
                <a:latin typeface="+mj-lt"/>
                <a:hlinkClick r:id="rId4"/>
              </a:rPr>
              <a:t>cvgshader.teachable.com/courses/shader-development-using-unity-5</a:t>
            </a:r>
            <a:endParaRPr lang="en-GB" dirty="0" smtClean="0">
              <a:latin typeface="+mj-lt"/>
            </a:endParaRPr>
          </a:p>
          <a:p>
            <a:pPr marL="435600" lvl="2" indent="0">
              <a:buNone/>
            </a:pPr>
            <a:endParaRPr lang="en-GB" dirty="0" smtClean="0">
              <a:latin typeface="+mj-lt"/>
            </a:endParaRPr>
          </a:p>
          <a:p>
            <a:pPr marL="303750" indent="-285750"/>
            <a:r>
              <a:rPr lang="en-GB" sz="2000" dirty="0" smtClean="0">
                <a:latin typeface="+mj-lt"/>
              </a:rPr>
              <a:t>Making Stuff Look Good in Videogames:</a:t>
            </a:r>
          </a:p>
          <a:p>
            <a:pPr marL="523350" lvl="1" indent="-285750"/>
            <a:r>
              <a:rPr lang="en-GB" dirty="0">
                <a:latin typeface="+mj-lt"/>
              </a:rPr>
              <a:t>https://www.youtube.com/channel/UCEklP9iLcpExB8vp_fWQseg</a:t>
            </a:r>
            <a:endParaRPr lang="en-GB" dirty="0">
              <a:latin typeface="+mj-lt"/>
            </a:endParaRPr>
          </a:p>
          <a:p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50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84" y="1480257"/>
            <a:ext cx="8362030" cy="2182986"/>
          </a:xfrm>
        </p:spPr>
        <p:txBody>
          <a:bodyPr/>
          <a:lstStyle/>
          <a:p>
            <a:r>
              <a:rPr lang="en-GB" sz="4000" dirty="0" smtClean="0">
                <a:latin typeface="+mj-lt"/>
              </a:rPr>
              <a:t>Introduction to </a:t>
            </a:r>
            <a:r>
              <a:rPr lang="en-GB" sz="4000" dirty="0" err="1" smtClean="0">
                <a:latin typeface="+mj-lt"/>
              </a:rPr>
              <a:t>Shader</a:t>
            </a:r>
            <a:r>
              <a:rPr lang="en-GB" sz="4000" dirty="0" smtClean="0">
                <a:latin typeface="+mj-lt"/>
              </a:rPr>
              <a:t> Programming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38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Alan </a:t>
            </a:r>
            <a:r>
              <a:rPr lang="en-GB" sz="2000" dirty="0" err="1" smtClean="0">
                <a:latin typeface="+mj-lt"/>
              </a:rPr>
              <a:t>Zucconi’s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Tutorials: </a:t>
            </a:r>
            <a:endParaRPr lang="en-GB" sz="2000" dirty="0" smtClean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http://</a:t>
            </a:r>
            <a:r>
              <a:rPr lang="en-GB" dirty="0" smtClean="0">
                <a:latin typeface="+mj-lt"/>
              </a:rPr>
              <a:t>www.alanzucconi.com/2015/06/10/a-gentle-introduction-to-shaders-in-unity3d/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Gerardo </a:t>
            </a:r>
            <a:r>
              <a:rPr lang="en-GB" sz="2000" dirty="0" err="1" smtClean="0">
                <a:latin typeface="+mj-lt"/>
              </a:rPr>
              <a:t>Horvilleur</a:t>
            </a:r>
            <a:r>
              <a:rPr lang="en-GB" sz="2000" dirty="0" smtClean="0">
                <a:latin typeface="+mj-lt"/>
              </a:rPr>
              <a:t> on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(Spanish):</a:t>
            </a:r>
          </a:p>
          <a:p>
            <a:pPr lvl="1"/>
            <a:r>
              <a:rPr lang="en-GB" dirty="0">
                <a:latin typeface="+mj-lt"/>
              </a:rPr>
              <a:t>https://</a:t>
            </a:r>
            <a:r>
              <a:rPr lang="en-GB" dirty="0" smtClean="0">
                <a:latin typeface="+mj-lt"/>
              </a:rPr>
              <a:t>www.youtube.com/watch?v=vaiyuVlZuCk</a:t>
            </a:r>
          </a:p>
          <a:p>
            <a:pPr marL="219600" lvl="1" indent="0">
              <a:buNone/>
            </a:pPr>
            <a:endParaRPr lang="en-GB" dirty="0"/>
          </a:p>
          <a:p>
            <a:r>
              <a:rPr lang="en-GB" sz="2000" dirty="0" err="1">
                <a:latin typeface="+mj-lt"/>
              </a:rPr>
              <a:t>Shadertoy</a:t>
            </a:r>
            <a:r>
              <a:rPr lang="en-GB" sz="2000" dirty="0">
                <a:latin typeface="+mj-lt"/>
              </a:rPr>
              <a:t>:</a:t>
            </a:r>
          </a:p>
          <a:p>
            <a:pPr marL="435600" lvl="2" indent="0">
              <a:buNone/>
            </a:pPr>
            <a:r>
              <a:rPr lang="en-GB" dirty="0">
                <a:latin typeface="+mj-lt"/>
              </a:rPr>
              <a:t>http://shadertoy.com</a:t>
            </a:r>
          </a:p>
          <a:p>
            <a:pPr lvl="1"/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76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latin typeface="+mj-lt"/>
              </a:rPr>
              <a:t>Q &amp; A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69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ありがとう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1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en-US" b="0" dirty="0" smtClean="0"/>
              <a:t>Arturo</a:t>
            </a:r>
            <a:r>
              <a:rPr lang="da-DK" b="0" dirty="0" smtClean="0"/>
              <a:t> Núñez</a:t>
            </a:r>
            <a:br>
              <a:rPr lang="da-DK" b="0" dirty="0" smtClean="0"/>
            </a:br>
            <a:r>
              <a:rPr lang="da-DK" sz="2800" b="0" dirty="0" smtClean="0">
                <a:latin typeface="+mj-lt"/>
              </a:rPr>
              <a:t>Product Evangelist, Unity Technologies</a:t>
            </a:r>
            <a:r>
              <a:rPr lang="da-DK" sz="3200" b="0" dirty="0" smtClean="0">
                <a:latin typeface="+mj-lt"/>
              </a:rPr>
              <a:t/>
            </a:r>
            <a:br>
              <a:rPr lang="da-DK" sz="3200" b="0" dirty="0" smtClean="0">
                <a:latin typeface="+mj-lt"/>
              </a:rPr>
            </a:br>
            <a:r>
              <a:rPr lang="da-DK" sz="2400" b="0" dirty="0" smtClean="0">
                <a:latin typeface="+mj-lt"/>
              </a:rPr>
              <a:t>@ArturoNereu</a:t>
            </a:r>
            <a:endParaRPr lang="da-DK"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95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0995" y="1330057"/>
            <a:ext cx="3478152" cy="871073"/>
          </a:xfrm>
        </p:spPr>
        <p:txBody>
          <a:bodyPr/>
          <a:lstStyle/>
          <a:p>
            <a:r>
              <a:rPr lang="en-GB" sz="4800" dirty="0" err="1" smtClean="0">
                <a:latin typeface="+mj-lt"/>
              </a:rPr>
              <a:t>Shader</a:t>
            </a:r>
            <a:endParaRPr lang="en-GB" sz="4800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50632" y="1807612"/>
            <a:ext cx="7740000" cy="158601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3200" dirty="0" smtClean="0">
                <a:latin typeface="+mj-lt"/>
              </a:rPr>
              <a:t>A set of instructions that runs on the GPU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4" y="3094075"/>
            <a:ext cx="1333575" cy="1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ssSha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94" y="143301"/>
            <a:ext cx="8342604" cy="4345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2702" y="4189914"/>
            <a:ext cx="1935739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DirectX</a:t>
            </a:r>
            <a:r>
              <a:rPr lang="es-MX" dirty="0" smtClean="0">
                <a:solidFill>
                  <a:schemeClr val="bg1"/>
                </a:solidFill>
              </a:rPr>
              <a:t> 11 </a:t>
            </a:r>
            <a:r>
              <a:rPr lang="es-MX" dirty="0" err="1" smtClean="0">
                <a:solidFill>
                  <a:schemeClr val="bg1"/>
                </a:solidFill>
              </a:rPr>
              <a:t>Grass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amDissol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028" y="68238"/>
            <a:ext cx="7460413" cy="4417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8428" y="4189914"/>
            <a:ext cx="1670013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Amplify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r>
              <a:rPr lang="es-MX" dirty="0" smtClean="0">
                <a:solidFill>
                  <a:schemeClr val="bg1"/>
                </a:solidFill>
              </a:rPr>
              <a:t> Editor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Rendering Pipeline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2" y="1053004"/>
            <a:ext cx="4273344" cy="37309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2525" y="4825538"/>
            <a:ext cx="4688378" cy="2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http://fragmentbuffer.com/gpu-performance-for-game-artists/</a:t>
            </a:r>
            <a:endParaRPr lang="en-US" sz="13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Types of </a:t>
            </a:r>
            <a:r>
              <a:rPr lang="en-US" dirty="0" err="1" smtClean="0">
                <a:latin typeface="+mj-lt"/>
              </a:rPr>
              <a:t>Shaders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>
                <a:latin typeface="+mj-lt"/>
              </a:rPr>
              <a:t>Vertex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Fragment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Surface </a:t>
            </a:r>
            <a:r>
              <a:rPr lang="es-MX" sz="2400" dirty="0" err="1" smtClean="0">
                <a:latin typeface="+mj-lt"/>
              </a:rPr>
              <a:t>Shaders</a:t>
            </a:r>
            <a:endParaRPr lang="es-MX" sz="2400" dirty="0">
              <a:latin typeface="+mj-lt"/>
            </a:endParaRPr>
          </a:p>
          <a:p>
            <a:endParaRPr lang="es-MX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More…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3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Vertex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Multiple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vertices</a:t>
            </a:r>
            <a:r>
              <a:rPr lang="es-MX" dirty="0" smtClean="0">
                <a:latin typeface="+mj-lt"/>
              </a:rPr>
              <a:t>: position, normal, color</a:t>
            </a: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 smtClean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New Position</a:t>
            </a:r>
          </a:p>
          <a:p>
            <a:pPr lvl="1"/>
            <a:r>
              <a:rPr lang="es-MX" dirty="0" err="1" smtClean="0">
                <a:latin typeface="+mj-lt"/>
              </a:rPr>
              <a:t>Other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Information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1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te17-tokyo-powerpoint-template">
  <a:themeElements>
    <a:clrScheme name="Brugerdefineret 2">
      <a:dk1>
        <a:srgbClr val="002834"/>
      </a:dk1>
      <a:lt1>
        <a:srgbClr val="FFFFFF"/>
      </a:lt1>
      <a:dk2>
        <a:srgbClr val="5A5A5D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17-tokyo-powerpoint-template-dark" id="{E92AC4E6-75A6-0C4D-84AD-AFB94E820442}" vid="{B8224B8E-3068-454A-8780-11EEF2C1F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Unite17-tokyo-powerpoint-template-dark</Template>
  <TotalTime>0</TotalTime>
  <Words>1254</Words>
  <Application>Microsoft Office PowerPoint</Application>
  <PresentationFormat>On-screen Show (16:9)</PresentationFormat>
  <Paragraphs>183</Paragraphs>
  <Slides>22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Noto Sans CJK JP Bold</vt:lpstr>
      <vt:lpstr>Roboto</vt:lpstr>
      <vt:lpstr>Roboto Light</vt:lpstr>
      <vt:lpstr>Roboto Thin</vt:lpstr>
      <vt:lpstr>Unite17-tokyo-powerpoint-template</vt:lpstr>
      <vt:lpstr>PowerPoint Presentation</vt:lpstr>
      <vt:lpstr>Introduction to Shader Programming</vt:lpstr>
      <vt:lpstr>Arturo Núñez Product Evangelist, Unity Technologies @ArturoNereu</vt:lpstr>
      <vt:lpstr>Shader</vt:lpstr>
      <vt:lpstr>PowerPoint Presentation</vt:lpstr>
      <vt:lpstr>PowerPoint Presentation</vt:lpstr>
      <vt:lpstr>The Rendering Pipeline</vt:lpstr>
      <vt:lpstr>Types of Shaders</vt:lpstr>
      <vt:lpstr>The Vertex Shader</vt:lpstr>
      <vt:lpstr>The Fragment Shader</vt:lpstr>
      <vt:lpstr>The Surface Shader</vt:lpstr>
      <vt:lpstr>A Basic Shader</vt:lpstr>
      <vt:lpstr>We program our shaders using…</vt:lpstr>
      <vt:lpstr>CG</vt:lpstr>
      <vt:lpstr>CG</vt:lpstr>
      <vt:lpstr>appdata_base</vt:lpstr>
      <vt:lpstr>appdata_full</vt:lpstr>
      <vt:lpstr>SurfaceOutput</vt:lpstr>
      <vt:lpstr>References</vt:lpstr>
      <vt:lpstr>References</vt:lpstr>
      <vt:lpstr>Q &amp; A</vt:lpstr>
      <vt:lpstr>ありがとう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2017-03-30T07:45:26Z</dcterms:created>
  <dcterms:modified xsi:type="dcterms:W3CDTF">2017-05-03T05:53:26Z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